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4"/>
  </p:notesMasterIdLst>
  <p:sldIdLst>
    <p:sldId id="261" r:id="rId3"/>
    <p:sldId id="279" r:id="rId5"/>
    <p:sldId id="290" r:id="rId6"/>
    <p:sldId id="291" r:id="rId7"/>
    <p:sldId id="259" r:id="rId8"/>
  </p:sldIdLst>
  <p:sldSz cx="9144000" cy="6858000" type="screen4x3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FE2F3"/>
    <a:srgbClr val="C31823"/>
    <a:srgbClr val="C9151E"/>
    <a:srgbClr val="E9CBBC"/>
    <a:srgbClr val="E0A487"/>
    <a:srgbClr val="D97C5B"/>
    <a:srgbClr val="CC141E"/>
    <a:srgbClr val="D05035"/>
    <a:srgbClr val="C81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27" autoAdjust="0"/>
    <p:restoredTop sz="94785" autoAdjust="0"/>
  </p:normalViewPr>
  <p:slideViewPr>
    <p:cSldViewPr snapToGrid="0">
      <p:cViewPr varScale="1">
        <p:scale>
          <a:sx n="106" d="100"/>
          <a:sy n="106" d="100"/>
        </p:scale>
        <p:origin x="12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1616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gs" Target="tags/tag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FE78F-58BC-423A-A341-D0065C5801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B1CD8-9F96-4F1D-A5B8-2D9E0ECCEB3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此页可以删除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B1CD8-9F96-4F1D-A5B8-2D9E0ECCEB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jpeg"/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4070056"/>
            <a:ext cx="7886700" cy="89951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628650" y="5034521"/>
            <a:ext cx="7886700" cy="604299"/>
          </a:xfrm>
        </p:spPr>
        <p:txBody>
          <a:bodyPr anchor="ctr">
            <a:noAutofit/>
          </a:bodyPr>
          <a:lstStyle>
            <a:lvl1pPr algn="ctr">
              <a:defRPr lang="zh-CN" altLang="en-US" sz="28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/>
              <a:t>单击以编辑母版副标题样式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两栏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</a:fld>
            <a:endParaRPr lang="en-US" altLang="zh-CN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66445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对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对比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</a:fld>
            <a:endParaRPr lang="en-US" altLang="zh-CN" dirty="0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1_封面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9124" y="4006448"/>
            <a:ext cx="8325019" cy="11141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469125" y="5245248"/>
            <a:ext cx="5820358" cy="468179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lang="zh-CN" altLang="en-US" sz="24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单击以编辑母版副标题样式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469125" y="5815087"/>
            <a:ext cx="4159250" cy="49900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单击此处添加日期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546"/>
            <a:ext cx="9144000" cy="27965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1" y="4211593"/>
            <a:ext cx="3021843" cy="79994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1552217"/>
            <a:ext cx="7886700" cy="1325563"/>
          </a:xfrm>
          <a:prstGeom prst="rect">
            <a:avLst/>
          </a:prstGeo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4" y="974279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灯片编号占位符 5"/>
          <p:cNvSpPr txBox="1"/>
          <p:nvPr/>
        </p:nvSpPr>
        <p:spPr>
          <a:xfrm>
            <a:off x="8697601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z="1200" smtClean="0"/>
            </a:fld>
            <a:endParaRPr lang="zh-CN" altLang="en-US" sz="1200" dirty="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/>
          <p:nvPr userDrawn="1"/>
        </p:nvSpPr>
        <p:spPr>
          <a:xfrm>
            <a:off x="8697600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4" y="6100773"/>
            <a:ext cx="1958547" cy="5184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>
              <a:defRPr sz="2000">
                <a:solidFill>
                  <a:schemeClr val="accent1"/>
                </a:solidFill>
                <a:effectLst>
                  <a:glow rad="25400">
                    <a:srgbClr val="BFE2F3"/>
                  </a:glo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3" y="6100771"/>
            <a:ext cx="1958547" cy="5184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纯标题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灯片编号占位符 5"/>
          <p:cNvSpPr txBox="1"/>
          <p:nvPr/>
        </p:nvSpPr>
        <p:spPr>
          <a:xfrm>
            <a:off x="8696566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z="1200" smtClean="0"/>
            </a:fld>
            <a:endParaRPr lang="zh-CN" altLang="en-US" sz="12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/>
          <p:nvPr userDrawn="1"/>
        </p:nvSpPr>
        <p:spPr>
          <a:xfrm>
            <a:off x="8696565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空白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文本框 4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97601" y="313202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1703B59-C883-4B8B-974E-AFB30A6C43A7}" type="slidenum">
              <a:rPr lang="en-US" altLang="zh-CN" smtClean="0"/>
            </a:fld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56169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6.png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dirty="0">
                <a:solidFill>
                  <a:schemeClr val="accent1"/>
                </a:solidFill>
              </a:rPr>
              <a:t>单击此处编辑母版标题样式</a:t>
            </a:r>
            <a:endParaRPr lang="zh-CN" altLang="en-US" sz="2000" dirty="0">
              <a:solidFill>
                <a:schemeClr val="accent1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413469" y="807632"/>
            <a:ext cx="8340421" cy="586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9" name="标题 1"/>
          <p:cNvSpPr txBox="1"/>
          <p:nvPr userDrawn="1"/>
        </p:nvSpPr>
        <p:spPr>
          <a:xfrm>
            <a:off x="323850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accent1"/>
                </a:solidFill>
              </a:rPr>
              <a:t>单击此处编辑母版标题样式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ssc.sjtu.edu.cn/f/11e2fa82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ssc.sjtu.edu.cn/tag/23/app/11e2fa82/list/7" TargetMode="External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4135011"/>
            <a:ext cx="8440922" cy="89951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“三好学生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优秀学生干部”</a:t>
            </a:r>
            <a:b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一门式线上平台使用说明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628650" y="5332232"/>
            <a:ext cx="7886700" cy="604299"/>
          </a:xfrm>
        </p:spPr>
        <p:txBody>
          <a:bodyPr/>
          <a:lstStyle/>
          <a:p>
            <a:r>
              <a:rPr lang="zh-CN" altLang="en-US" sz="2000" dirty="0"/>
              <a:t>校团委组织部   学生服务中心</a:t>
            </a:r>
            <a:endParaRPr lang="en-US" altLang="zh-CN" sz="2000" dirty="0"/>
          </a:p>
          <a:p>
            <a:r>
              <a:rPr lang="en-US" altLang="zh-CN" sz="2000" dirty="0"/>
              <a:t>2022</a:t>
            </a:r>
            <a:r>
              <a:rPr lang="zh-CN" altLang="en-US" sz="2000" dirty="0"/>
              <a:t>年</a:t>
            </a:r>
            <a:r>
              <a:rPr lang="en-US" altLang="zh-CN" sz="2000" dirty="0"/>
              <a:t>9</a:t>
            </a:r>
            <a:r>
              <a:rPr lang="zh-CN" altLang="en-US" sz="2000" dirty="0"/>
              <a:t>月</a:t>
            </a:r>
            <a:endParaRPr lang="zh-CN" alt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30" y="1697990"/>
            <a:ext cx="8085455" cy="4413885"/>
          </a:xfrm>
        </p:spPr>
        <p:txBody>
          <a:bodyPr>
            <a:normAutofit lnSpcReduction="20000"/>
          </a:bodyPr>
          <a:lstStyle/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800" b="1" dirty="0">
                <a:solidFill>
                  <a:srgbClr val="FF0000"/>
                </a:solidFill>
              </a:rPr>
              <a:t>进入表单（点击链接）建议</a:t>
            </a:r>
            <a:r>
              <a:rPr lang="en-US" altLang="zh-CN" sz="1800" b="1" dirty="0">
                <a:solidFill>
                  <a:srgbClr val="FF0000"/>
                </a:solidFill>
              </a:rPr>
              <a:t>pc</a:t>
            </a:r>
            <a:r>
              <a:rPr lang="zh-CN" altLang="en-US" sz="1800" b="1" dirty="0">
                <a:solidFill>
                  <a:srgbClr val="FF0000"/>
                </a:solidFill>
              </a:rPr>
              <a:t>端</a:t>
            </a:r>
            <a:r>
              <a:rPr lang="zh-CN" altLang="en-US" sz="1800" b="1" dirty="0">
                <a:solidFill>
                  <a:srgbClr val="FF0000"/>
                </a:solidFill>
              </a:rPr>
              <a:t>填写</a:t>
            </a:r>
            <a:endParaRPr lang="zh-CN" altLang="en-US" sz="1800" b="1" dirty="0">
              <a:solidFill>
                <a:srgbClr val="FF0000"/>
              </a:solidFill>
            </a:endParaRPr>
          </a:p>
          <a:p>
            <a:pPr marL="457200" indent="0">
              <a:lnSpc>
                <a:spcPct val="150000"/>
              </a:lnSpc>
              <a:buNone/>
            </a:pPr>
            <a:r>
              <a:rPr lang="en-US" altLang="zh-CN" sz="1600" b="1" dirty="0">
                <a:hlinkClick r:id="rId1"/>
              </a:rPr>
              <a:t>https://ssc.sjtu.edu.cn/f/11e2fa82</a:t>
            </a:r>
            <a:r>
              <a:rPr lang="zh-CN" altLang="en-US" sz="1600" b="1" dirty="0"/>
              <a:t>（一门式服务平台）</a:t>
            </a:r>
            <a:endParaRPr lang="en-US" altLang="zh-CN" sz="1600" b="1" dirty="0"/>
          </a:p>
          <a:p>
            <a:pPr marL="457200" indent="0">
              <a:lnSpc>
                <a:spcPct val="150000"/>
              </a:lnSpc>
              <a:buNone/>
            </a:pPr>
            <a:r>
              <a:rPr lang="zh-CN" altLang="en-US" sz="1600" b="1" dirty="0"/>
              <a:t>本次评优提供</a:t>
            </a:r>
            <a:r>
              <a:rPr lang="zh-CN" altLang="en-US" sz="1600" b="1" dirty="0">
                <a:solidFill>
                  <a:srgbClr val="FF0000"/>
                </a:solidFill>
              </a:rPr>
              <a:t>三好学生、优秀学生干部</a:t>
            </a:r>
            <a:r>
              <a:rPr lang="zh-CN" altLang="en-US" sz="1600" b="1" dirty="0"/>
              <a:t>评选的线上审批通道</a:t>
            </a:r>
            <a:endParaRPr lang="zh-CN" altLang="en-US" sz="1600" b="1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 startAt="2"/>
            </a:pPr>
            <a:r>
              <a:rPr lang="zh-CN" altLang="en-US" sz="1800" b="1" dirty="0">
                <a:solidFill>
                  <a:srgbClr val="FF0000"/>
                </a:solidFill>
              </a:rPr>
              <a:t>使用交大</a:t>
            </a:r>
            <a:r>
              <a:rPr lang="en-US" altLang="zh-CN" sz="1800" b="1" dirty="0" err="1">
                <a:solidFill>
                  <a:srgbClr val="FF0000"/>
                </a:solidFill>
              </a:rPr>
              <a:t>jaccount</a:t>
            </a:r>
            <a:r>
              <a:rPr lang="zh-CN" altLang="en-US" sz="1800" b="1" dirty="0">
                <a:solidFill>
                  <a:srgbClr val="FF0000"/>
                </a:solidFill>
              </a:rPr>
              <a:t>账号登陆，进行表单填写</a:t>
            </a:r>
            <a:endParaRPr lang="zh-CN" altLang="en-US" sz="1800" b="1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 startAt="2"/>
            </a:pPr>
            <a:r>
              <a:rPr lang="zh-CN" altLang="en-US" sz="1800" b="1" dirty="0">
                <a:solidFill>
                  <a:srgbClr val="FF0000"/>
                </a:solidFill>
                <a:sym typeface="+mn-ea"/>
              </a:rPr>
              <a:t>流程选择</a:t>
            </a:r>
            <a:endParaRPr lang="zh-CN" altLang="en-US" sz="1800" b="1" dirty="0">
              <a:solidFill>
                <a:srgbClr val="FF0000"/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zh-CN" altLang="en-US" b="1" dirty="0">
                <a:sym typeface="+mn-ea"/>
              </a:rPr>
              <a:t>首先选择推荐来源，在弹出的下拉选择中选择对应类别的具体推荐来源。</a:t>
            </a:r>
            <a:endParaRPr lang="en-US" altLang="zh-CN" b="1" dirty="0"/>
          </a:p>
          <a:p>
            <a:pPr lvl="1">
              <a:lnSpc>
                <a:spcPct val="150000"/>
              </a:lnSpc>
            </a:pPr>
            <a:r>
              <a:rPr lang="zh-CN" altLang="en-US" b="1" dirty="0">
                <a:sym typeface="+mn-ea"/>
              </a:rPr>
              <a:t>由学院推荐（含院系学生组织），选择来源为院系推荐，在弹出的下拉选择中选择</a:t>
            </a:r>
            <a:r>
              <a:rPr lang="zh-CN" altLang="en-US" b="1">
                <a:sym typeface="+mn-ea"/>
              </a:rPr>
              <a:t>相应学院。</a:t>
            </a:r>
            <a:endParaRPr lang="en-US" altLang="zh-CN" b="1" dirty="0"/>
          </a:p>
          <a:p>
            <a:pPr marL="0" indent="0">
              <a:lnSpc>
                <a:spcPct val="150000"/>
              </a:lnSpc>
              <a:buNone/>
            </a:pPr>
            <a:endParaRPr lang="en-US" altLang="zh-CN" sz="18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zh-CN" sz="1800" b="1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拟</a:t>
            </a:r>
            <a:r>
              <a:rPr lang="zh-CN" altLang="en-US"/>
              <a:t>推荐</a:t>
            </a:r>
            <a:r>
              <a:rPr lang="zh-CN" altLang="en-US" dirty="0"/>
              <a:t>人填写表单</a:t>
            </a:r>
            <a:endParaRPr lang="zh-CN" altLang="en-US" dirty="0"/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25" y="1685678"/>
            <a:ext cx="5761117" cy="4921498"/>
          </a:xfrm>
        </p:spPr>
        <p:txBody>
          <a:bodyPr/>
          <a:lstStyle/>
          <a:p>
            <a:pPr marL="457200" lvl="0" indent="-457200">
              <a:lnSpc>
                <a:spcPct val="150000"/>
              </a:lnSpc>
              <a:buClr>
                <a:srgbClr val="C8161E"/>
              </a:buClr>
              <a:buFont typeface="+mj-ea"/>
              <a:buAutoNum type="circleNumDbPlain" startAt="3"/>
            </a:pPr>
            <a:endParaRPr lang="en-US" altLang="zh-CN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拟推荐人填写表单</a:t>
            </a:r>
            <a:endParaRPr lang="zh-CN" altLang="en-US" dirty="0"/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204789" y="1685678"/>
            <a:ext cx="3858519" cy="41980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1800" b="1" dirty="0">
                <a:solidFill>
                  <a:srgbClr val="FF0000"/>
                </a:solidFill>
              </a:rPr>
              <a:t>填写、提交表单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本表须按要求如实填写，如发现虚假，无论评选活动进行到何阶段，即取消评选资格，并交由院系处理。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右上角带有“*”的问题为必填项。（如有留空提交会提示表单存在不合法字段）。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可点击“暂存”，保持已填写信息。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点击“提交”，完成申请（每人仅可提交一次，请勿重复操作）。</a:t>
            </a:r>
            <a:endParaRPr lang="en-US" altLang="zh-CN" sz="1600" b="1" dirty="0"/>
          </a:p>
          <a:p>
            <a:pPr marL="0" indent="0">
              <a:lnSpc>
                <a:spcPct val="150000"/>
              </a:lnSpc>
              <a:buFont typeface="Calibri" panose="020F0502020204030204" pitchFamily="34" charset="0"/>
              <a:buNone/>
            </a:pPr>
            <a:endParaRPr lang="en-US" altLang="zh-CN" sz="1800" b="1" dirty="0"/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endParaRPr lang="en-US" altLang="zh-CN" sz="18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zh-CN" sz="1800" b="1" dirty="0"/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endParaRPr lang="en-US" altLang="zh-CN" sz="1800" b="1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308" y="1830254"/>
            <a:ext cx="4951508" cy="413455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895" y="3109595"/>
            <a:ext cx="5442585" cy="3589655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拟推荐人填写表单</a:t>
            </a:r>
            <a:endParaRPr lang="zh-CN" altLang="en-US" dirty="0"/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301826" y="1507922"/>
            <a:ext cx="8540348" cy="20329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5"/>
            </a:pPr>
            <a:r>
              <a:rPr lang="zh-CN" altLang="en-US" sz="1800" b="1" dirty="0">
                <a:solidFill>
                  <a:srgbClr val="FF0000"/>
                </a:solidFill>
              </a:rPr>
              <a:t>查看申请状态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申请人点击链接</a:t>
            </a:r>
            <a:r>
              <a:rPr lang="en-US" altLang="zh-CN" sz="1600" b="1" dirty="0">
                <a:hlinkClick r:id="rId2"/>
              </a:rPr>
              <a:t>https://ssc.sjtu.edu.cn/s/a8284438</a:t>
            </a:r>
            <a:r>
              <a:rPr lang="zh-CN" altLang="en-US" sz="1600" b="1" dirty="0"/>
              <a:t>，登陆一门式服务平台。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点击“</a:t>
            </a:r>
            <a:r>
              <a:rPr lang="zh-CN" altLang="en-US" sz="1600" b="1" dirty="0">
                <a:solidFill>
                  <a:srgbClr val="FF0000"/>
                </a:solidFill>
              </a:rPr>
              <a:t>我发起的</a:t>
            </a:r>
            <a:r>
              <a:rPr lang="zh-CN" altLang="en-US" sz="1600" b="1" dirty="0"/>
              <a:t>”即可查看审批进度。</a:t>
            </a:r>
            <a:endParaRPr lang="zh-CN" altLang="en-US" sz="1600" b="1" dirty="0"/>
          </a:p>
        </p:txBody>
      </p:sp>
      <p:sp>
        <p:nvSpPr>
          <p:cNvPr id="11" name="矩形 10"/>
          <p:cNvSpPr/>
          <p:nvPr/>
        </p:nvSpPr>
        <p:spPr>
          <a:xfrm>
            <a:off x="3404632" y="3369365"/>
            <a:ext cx="388981" cy="2522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864797" y="3597353"/>
            <a:ext cx="2266707" cy="2522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23348" y="1816797"/>
            <a:ext cx="24192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</a:rPr>
              <a:t>谢 谢！</a:t>
            </a:r>
            <a:endParaRPr lang="zh-CN" altLang="en-US" sz="5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TAyMzJkOGNiMDEyZDQzM2FkNGM4ODJmZGE4NDczMDMifQ=="/>
</p:tagLst>
</file>

<file path=ppt/theme/theme1.xml><?xml version="1.0" encoding="utf-8"?>
<a:theme xmlns:a="http://schemas.openxmlformats.org/drawingml/2006/main" name="2016-VI主题">
  <a:themeElements>
    <a:clrScheme name="VI统一色">
      <a:dk1>
        <a:srgbClr val="000000"/>
      </a:dk1>
      <a:lt1>
        <a:srgbClr val="FFFFFF"/>
      </a:lt1>
      <a:dk2>
        <a:srgbClr val="BD9F68"/>
      </a:dk2>
      <a:lt2>
        <a:srgbClr val="B5B5B6"/>
      </a:lt2>
      <a:accent1>
        <a:srgbClr val="C8161E"/>
      </a:accent1>
      <a:accent2>
        <a:srgbClr val="F08300"/>
      </a:accent2>
      <a:accent3>
        <a:srgbClr val="FDD000"/>
      </a:accent3>
      <a:accent4>
        <a:srgbClr val="338D27"/>
      </a:accent4>
      <a:accent5>
        <a:srgbClr val="0086D1"/>
      </a:accent5>
      <a:accent6>
        <a:srgbClr val="004098"/>
      </a:accent6>
      <a:hlink>
        <a:srgbClr val="B5B5B6"/>
      </a:hlink>
      <a:folHlink>
        <a:srgbClr val="BD9F68"/>
      </a:folHlink>
    </a:clrScheme>
    <a:fontScheme name="自定义 7">
      <a:majorFont>
        <a:latin typeface="等线"/>
        <a:ea typeface="等线"/>
        <a:cs typeface=""/>
      </a:majorFont>
      <a:minorFont>
        <a:latin typeface="等线 Light"/>
        <a:ea typeface="等线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2016-VI主题</Template>
  <TotalTime>0</TotalTime>
  <Words>474</Words>
  <Application>WPS 表格</Application>
  <PresentationFormat>全屏显示(4:3)</PresentationFormat>
  <Paragraphs>39</Paragraphs>
  <Slides>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8" baseType="lpstr">
      <vt:lpstr>Arial</vt:lpstr>
      <vt:lpstr>宋体</vt:lpstr>
      <vt:lpstr>Wingdings</vt:lpstr>
      <vt:lpstr>Calibri</vt:lpstr>
      <vt:lpstr>微软雅黑</vt:lpstr>
      <vt:lpstr>等线 Light</vt:lpstr>
      <vt:lpstr>汉仪中等线KW</vt:lpstr>
      <vt:lpstr>等线</vt:lpstr>
      <vt:lpstr>等线</vt:lpstr>
      <vt:lpstr>Arial Unicode MS</vt:lpstr>
      <vt:lpstr>等线 Light</vt:lpstr>
      <vt:lpstr>等线</vt:lpstr>
      <vt:lpstr>2016-VI主题</vt:lpstr>
      <vt:lpstr>“三好学生”、“优秀学生干部” 一门式线上平台使用说明</vt:lpstr>
      <vt:lpstr>拟推荐人填写表单</vt:lpstr>
      <vt:lpstr>拟推荐人填写表单</vt:lpstr>
      <vt:lpstr>拟推荐人填写表单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Clyning</cp:lastModifiedBy>
  <cp:revision>182</cp:revision>
  <dcterms:created xsi:type="dcterms:W3CDTF">2022-09-23T09:59:43Z</dcterms:created>
  <dcterms:modified xsi:type="dcterms:W3CDTF">2022-09-23T09:59:43Z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2052-4.6.1.7467</vt:lpwstr>
  </property>
  <property fmtid="{D5CDD505-2E9C-101B-9397-08002B2CF9AE}" pid="3" name="ICV">
    <vt:lpwstr>FB77717D16534E77AAE6A86856FB4D27</vt:lpwstr>
  </property>
</Properties>
</file>