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  <p:sldMasterId id="2147483691" r:id="rId2"/>
    <p:sldMasterId id="2147483703" r:id="rId3"/>
    <p:sldMasterId id="2147483706" r:id="rId4"/>
  </p:sldMasterIdLst>
  <p:notesMasterIdLst>
    <p:notesMasterId r:id="rId17"/>
  </p:notesMasterIdLst>
  <p:sldIdLst>
    <p:sldId id="261" r:id="rId5"/>
    <p:sldId id="327" r:id="rId6"/>
    <p:sldId id="326" r:id="rId7"/>
    <p:sldId id="328" r:id="rId8"/>
    <p:sldId id="263" r:id="rId9"/>
    <p:sldId id="331" r:id="rId10"/>
    <p:sldId id="332" r:id="rId11"/>
    <p:sldId id="334" r:id="rId12"/>
    <p:sldId id="335" r:id="rId13"/>
    <p:sldId id="333" r:id="rId14"/>
    <p:sldId id="325" r:id="rId15"/>
    <p:sldId id="330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E376D"/>
    <a:srgbClr val="C31823"/>
    <a:srgbClr val="BFE2F3"/>
    <a:srgbClr val="C9151E"/>
    <a:srgbClr val="E9CBBC"/>
    <a:srgbClr val="E0A487"/>
    <a:srgbClr val="D97C5B"/>
    <a:srgbClr val="CC141E"/>
    <a:srgbClr val="D05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19" autoAdjust="0"/>
    <p:restoredTop sz="78967" autoAdjust="0"/>
  </p:normalViewPr>
  <p:slideViewPr>
    <p:cSldViewPr snapToGrid="0">
      <p:cViewPr varScale="1">
        <p:scale>
          <a:sx n="159" d="100"/>
          <a:sy n="159" d="100"/>
        </p:scale>
        <p:origin x="166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3DFE78F-58BC-423A-A341-D0065C580108}" type="datetimeFigureOut">
              <a:rPr lang="zh-CN" altLang="en-US" smtClean="0"/>
              <a:pPr/>
              <a:t>2020/6/8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84B1CD8-9F96-4F1D-A5B8-2D9E0ECCEB3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53916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09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1891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44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pos="389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223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4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pos="3895">
          <p15:clr>
            <a:srgbClr val="FBAE40"/>
          </p15:clr>
        </p15:guide>
        <p15:guide id="3" pos="519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099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21">
          <p15:clr>
            <a:srgbClr val="FBAE40"/>
          </p15:clr>
        </p15:guide>
        <p15:guide id="3" pos="29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50125B-1050-5840-A664-91A8F5EC2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DAA7B06-E27F-3F4E-96F8-2B40C3DEF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088FB3-AFBB-7B4B-8EA7-8BCAA799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29B8D1-172F-0D4D-A282-4816CAD3C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951B86-B5D7-B94D-888F-E0F4B0FAB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5151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0DE5D9-7C00-5A42-A432-3CE066124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E77AFD-93BD-D240-AE5D-4C7BD36E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EBF7C0-E2B9-1945-AD87-9F378F05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6A56EA-CEDB-9E4A-B117-7EEDC1F8A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AF1015-5FB9-5747-A368-6D7E7D21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52194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A101BB-B350-8F42-983B-A2F562CB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358740-0B8E-164B-8C2D-CD77D4F13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802B35-B06D-834C-892C-B239D397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1119F-C94E-E043-954E-7654F504F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2F2DFF-E92F-F34F-8F2C-8B0ED1F9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639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812D89-A3F6-0441-9264-536A803A5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DF6F3D-115F-5244-BEE7-71668681A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E3D5AB-955F-9946-BB09-91BE46084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BAF6ED-66A8-5048-A2B4-CBBFD51B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112B46-2ADB-824E-82C1-C6FECA05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2085BE-DE16-B642-9BAA-381D6783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2375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252A6A-DFCE-814C-BA53-265AEEBFD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702769-06F0-734C-8746-839F74864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664EC5-5E42-7146-A6CE-47D6EFECC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A160B96-B658-1A46-99D8-2522F4992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0B8A47-2671-6648-87EC-E70BD739AE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7EF32EE-4BC2-4A41-8F84-F93DBB029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667E95-0DCD-B040-AC06-E6EAF8665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9C5311-E6E7-2E45-9536-755A8D34E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8547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E02229-640A-5647-9436-5F073907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E4AF49E-761F-604C-8096-41EDFE39E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999C2DA-F696-F742-860C-537297661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3F2D81-FDD8-0D41-942A-FC8FE83C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041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69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7FE94D-A8F2-4443-9501-FA419B09A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0220DBA-426F-D64D-8AE9-A5642F25F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CFEFB3-8AF3-A447-997D-924AE9551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54642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67940F-FAFD-0F44-A03A-869EBA2BA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5CD470-1700-854B-B502-D8E9E8C05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7A8DF5-D899-184C-BD56-14E28950B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F226AD-D820-9444-9E51-F7F86AC76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4905E33-985A-AF42-A29A-448407422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AB0E38-24B9-4C40-8776-95EEF2B3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982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86D98B-0B84-614F-B39E-264BBBEF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1B82070-C21D-CF4C-A4E9-9F88E0B07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7A17900-224A-B04A-8301-2711FD9CB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E828F7-ABFA-E248-A242-B8917512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79C1A3-9E53-4A47-BF8A-ABCFC57F7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469FE3-325F-5D46-AC2D-F0A1663F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10456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1F1E8C-2981-EA43-AD14-2AB10635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000AF44-65C4-3443-883B-4AFDAED69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BF7689-3479-4643-8826-E97CC82EF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9E1FA0-E8B4-664E-9DC9-DBB2A3E1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9866A4-82C1-3F4B-B1CF-D5FA2AB5A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0893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66E9B62-B262-BB4D-9554-F810D40D6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D8FD9F6-27E0-C846-B895-DCB775DAF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AFA36B-9239-3C45-995F-25ABDCB8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0B2254-F791-8D49-BFF0-706B7558A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B6EC15-B759-7D40-92AB-6428C4CC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1687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376015"/>
            <a:ext cx="3854152" cy="365349"/>
          </a:xfrm>
          <a:prstGeom prst="rect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53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5332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0367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>
            <a:spLocks/>
          </p:cNvSpPr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  <a:pPr lvl="0"/>
              <a:t>‹#›</a:t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>
            <a:spLocks/>
          </p:cNvSpPr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  <a:pPr lvl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7628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92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67">
          <p15:clr>
            <a:srgbClr val="FBAE40"/>
          </p15:clr>
        </p15:guide>
        <p15:guide id="2" pos="153">
          <p15:clr>
            <a:srgbClr val="FBAE40"/>
          </p15:clr>
        </p15:guide>
        <p15:guide id="3" pos="5556" userDrawn="1">
          <p15:clr>
            <a:srgbClr val="FBAE40"/>
          </p15:clr>
        </p15:guide>
        <p15:guide id="4" pos="20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5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>
            <a:spLocks/>
          </p:cNvSpPr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pPr lvl="0"/>
              <a:t>‹#›</a:t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>
            <a:spLocks/>
          </p:cNvSpPr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  <a:pPr lvl="0"/>
              <a:t>‹#›</a:t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07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43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477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43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10" name="矩形 9"/>
          <p:cNvSpPr/>
          <p:nvPr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387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64EE5A-8A3E-9D49-BC90-C179E33D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05DDB1-AE3F-024C-B3BC-4BD5F794B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6D02FA-F5F7-D143-9D6C-632B14FEF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EF0AF4-7611-F54B-AC5E-7C423EA4C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0D5932-0460-4F4B-B8DB-49632051C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3709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2" t="1" r="1346" b="-1578"/>
          <a:stretch/>
        </p:blipFill>
        <p:spPr bwMode="auto">
          <a:xfrm>
            <a:off x="-8546" y="341312"/>
            <a:ext cx="9152546" cy="4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6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2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285750" y="981075"/>
            <a:ext cx="85725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第一级文本内容</a:t>
            </a:r>
          </a:p>
          <a:p>
            <a:pPr lvl="1"/>
            <a:r>
              <a:rPr lang="zh-CN" altLang="en-US" dirty="0"/>
              <a:t>第二级文本内容</a:t>
            </a:r>
          </a:p>
          <a:p>
            <a:pPr lvl="2"/>
            <a:r>
              <a:rPr lang="zh-CN" altLang="en-US" dirty="0"/>
              <a:t>第三级文本内容</a:t>
            </a:r>
          </a:p>
        </p:txBody>
      </p:sp>
      <p:grpSp>
        <p:nvGrpSpPr>
          <p:cNvPr id="1032" name="Group 2"/>
          <p:cNvGrpSpPr>
            <a:grpSpLocks/>
          </p:cNvGrpSpPr>
          <p:nvPr userDrawn="1"/>
        </p:nvGrpSpPr>
        <p:grpSpPr bwMode="auto">
          <a:xfrm>
            <a:off x="9227344" y="1142"/>
            <a:ext cx="913073" cy="5143057"/>
            <a:chOff x="12618967" y="5995"/>
            <a:chExt cx="963602" cy="5760972"/>
          </a:xfrm>
        </p:grpSpPr>
        <p:grpSp>
          <p:nvGrpSpPr>
            <p:cNvPr id="1034" name="Group 25"/>
            <p:cNvGrpSpPr>
              <a:grpSpLocks/>
            </p:cNvGrpSpPr>
            <p:nvPr userDrawn="1"/>
          </p:nvGrpSpPr>
          <p:grpSpPr bwMode="auto">
            <a:xfrm rot="5400000">
              <a:off x="11751403" y="873559"/>
              <a:ext cx="2698730" cy="963602"/>
              <a:chOff x="1584344" y="4209060"/>
              <a:chExt cx="2698730" cy="963602"/>
            </a:xfrm>
          </p:grpSpPr>
          <p:sp>
            <p:nvSpPr>
              <p:cNvPr id="19" name="Rectangle 36"/>
              <p:cNvSpPr/>
              <p:nvPr userDrawn="1"/>
            </p:nvSpPr>
            <p:spPr bwMode="auto">
              <a:xfrm>
                <a:off x="1586734" y="4543428"/>
                <a:ext cx="869930" cy="289766"/>
              </a:xfrm>
              <a:prstGeom prst="rect">
                <a:avLst/>
              </a:prstGeom>
              <a:solidFill>
                <a:srgbClr val="D83B01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 err="1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Oragen</a:t>
                </a:r>
                <a:endPara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endParaRP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R:216 G:59 B:1</a:t>
                </a:r>
              </a:p>
            </p:txBody>
          </p:sp>
          <p:sp>
            <p:nvSpPr>
              <p:cNvPr id="20" name="Rectangle 40"/>
              <p:cNvSpPr/>
              <p:nvPr userDrawn="1"/>
            </p:nvSpPr>
            <p:spPr bwMode="auto">
              <a:xfrm>
                <a:off x="2505456" y="4543427"/>
                <a:ext cx="869930" cy="289766"/>
              </a:xfrm>
              <a:prstGeom prst="rect">
                <a:avLst/>
              </a:prstGeom>
              <a:solidFill>
                <a:srgbClr val="0078D7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Blue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R:0 G:120 B:215</a:t>
                </a:r>
              </a:p>
            </p:txBody>
          </p:sp>
          <p:sp>
            <p:nvSpPr>
              <p:cNvPr id="21" name="Rectangle 41"/>
              <p:cNvSpPr/>
              <p:nvPr userDrawn="1"/>
            </p:nvSpPr>
            <p:spPr bwMode="auto">
              <a:xfrm>
                <a:off x="3413144" y="4543426"/>
                <a:ext cx="869930" cy="289766"/>
              </a:xfrm>
              <a:prstGeom prst="rect">
                <a:avLst/>
              </a:prstGeom>
              <a:solidFill>
                <a:srgbClr val="50505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Dark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R:80 G:80 B:80</a:t>
                </a:r>
              </a:p>
            </p:txBody>
          </p:sp>
          <p:sp>
            <p:nvSpPr>
              <p:cNvPr id="22" name="Rectangle 42"/>
              <p:cNvSpPr/>
              <p:nvPr userDrawn="1"/>
            </p:nvSpPr>
            <p:spPr bwMode="auto">
              <a:xfrm>
                <a:off x="2498744" y="4882896"/>
                <a:ext cx="869930" cy="289766"/>
              </a:xfrm>
              <a:prstGeom prst="rect">
                <a:avLst/>
              </a:prstGeom>
              <a:solidFill>
                <a:srgbClr val="FFB9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Yellow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G:185 B:0</a:t>
                </a:r>
              </a:p>
            </p:txBody>
          </p:sp>
          <p:sp>
            <p:nvSpPr>
              <p:cNvPr id="23" name="Rectangle 43"/>
              <p:cNvSpPr/>
              <p:nvPr userDrawn="1"/>
            </p:nvSpPr>
            <p:spPr bwMode="auto">
              <a:xfrm>
                <a:off x="3413144" y="4882895"/>
                <a:ext cx="869930" cy="289766"/>
              </a:xfrm>
              <a:prstGeom prst="rect">
                <a:avLst/>
              </a:prstGeom>
              <a:solidFill>
                <a:srgbClr val="FF8C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Orange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G:140 B:0</a:t>
                </a:r>
              </a:p>
            </p:txBody>
          </p:sp>
          <p:sp>
            <p:nvSpPr>
              <p:cNvPr id="24" name="Rectangle 44"/>
              <p:cNvSpPr/>
              <p:nvPr userDrawn="1"/>
            </p:nvSpPr>
            <p:spPr bwMode="auto">
              <a:xfrm>
                <a:off x="1584344" y="4882896"/>
                <a:ext cx="869930" cy="289766"/>
              </a:xfrm>
              <a:prstGeom prst="rect">
                <a:avLst/>
              </a:prstGeom>
              <a:solidFill>
                <a:srgbClr val="D2D2D2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R:210 G:210 B:210</a:t>
                </a:r>
              </a:p>
            </p:txBody>
          </p:sp>
          <p:sp>
            <p:nvSpPr>
              <p:cNvPr id="25" name="Rectangle 41"/>
              <p:cNvSpPr/>
              <p:nvPr userDrawn="1"/>
            </p:nvSpPr>
            <p:spPr bwMode="auto">
              <a:xfrm>
                <a:off x="3413144" y="4209060"/>
                <a:ext cx="869930" cy="289766"/>
              </a:xfrm>
              <a:prstGeom prst="rect">
                <a:avLst/>
              </a:prstGeom>
              <a:solidFill>
                <a:srgbClr val="DC161E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SJTU RED MAIN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R:220 G:22 B:30</a:t>
                </a:r>
              </a:p>
            </p:txBody>
          </p:sp>
        </p:grpSp>
        <p:sp>
          <p:nvSpPr>
            <p:cNvPr id="14" name="TextBox 27"/>
            <p:cNvSpPr txBox="1"/>
            <p:nvPr userDrawn="1"/>
          </p:nvSpPr>
          <p:spPr>
            <a:xfrm rot="5400000">
              <a:off x="13044203" y="272473"/>
              <a:ext cx="731167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Main colors</a:t>
              </a:r>
            </a:p>
          </p:txBody>
        </p:sp>
        <p:sp>
          <p:nvSpPr>
            <p:cNvPr id="15" name="TextBox 31"/>
            <p:cNvSpPr txBox="1"/>
            <p:nvPr userDrawn="1"/>
          </p:nvSpPr>
          <p:spPr>
            <a:xfrm rot="5400000">
              <a:off x="11985599" y="4242886"/>
              <a:ext cx="2169441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Secondary colors (use only when necessary)</a:t>
              </a:r>
            </a:p>
          </p:txBody>
        </p:sp>
        <p:sp>
          <p:nvSpPr>
            <p:cNvPr id="16" name="Rectangle 21"/>
            <p:cNvSpPr/>
            <p:nvPr userDrawn="1"/>
          </p:nvSpPr>
          <p:spPr bwMode="auto">
            <a:xfrm rot="5400000">
              <a:off x="12328888" y="5187119"/>
              <a:ext cx="869930" cy="289766"/>
            </a:xfrm>
            <a:prstGeom prst="rect">
              <a:avLst/>
            </a:prstGeom>
            <a:solidFill>
              <a:srgbClr val="A800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Red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R:168 G:0 B:0</a:t>
              </a:r>
            </a:p>
          </p:txBody>
        </p:sp>
        <p:sp>
          <p:nvSpPr>
            <p:cNvPr id="17" name="Rectangle 22"/>
            <p:cNvSpPr/>
            <p:nvPr userDrawn="1"/>
          </p:nvSpPr>
          <p:spPr bwMode="auto">
            <a:xfrm rot="5400000">
              <a:off x="12328888" y="3353997"/>
              <a:ext cx="869930" cy="289766"/>
            </a:xfrm>
            <a:prstGeom prst="rect">
              <a:avLst/>
            </a:prstGeom>
            <a:solidFill>
              <a:srgbClr val="00BCF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Light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 G:124 B:16</a:t>
              </a:r>
            </a:p>
          </p:txBody>
        </p:sp>
        <p:sp>
          <p:nvSpPr>
            <p:cNvPr id="18" name="Rectangle 23"/>
            <p:cNvSpPr/>
            <p:nvPr userDrawn="1"/>
          </p:nvSpPr>
          <p:spPr bwMode="auto">
            <a:xfrm rot="5400000">
              <a:off x="12328888" y="4272719"/>
              <a:ext cx="869930" cy="289766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R0 G32 B80</a:t>
              </a:r>
            </a:p>
          </p:txBody>
        </p:sp>
      </p:grpSp>
      <p:pic>
        <p:nvPicPr>
          <p:cNvPr id="1033" name="图片 2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79" y="6293459"/>
            <a:ext cx="17736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48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hf hdr="0" ftr="0" dt="0"/>
  <p:txStyles>
    <p:titleStyle>
      <a:lvl1pPr algn="ctr" defTabSz="914400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85750" indent="-28575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80000"/>
        <a:buBlip>
          <a:blip r:embed="rId6"/>
        </a:buBlip>
        <a:defRPr sz="1800" b="1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70000"/>
        <a:buBlip>
          <a:blip r:embed="rId6"/>
        </a:buBlip>
        <a:defRPr sz="1500" b="1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60000"/>
        <a:buBlip>
          <a:blip r:embed="rId6"/>
        </a:buBlip>
        <a:defRPr b="1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7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1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2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7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032" name="Group 2"/>
          <p:cNvGrpSpPr>
            <a:grpSpLocks/>
          </p:cNvGrpSpPr>
          <p:nvPr userDrawn="1"/>
        </p:nvGrpSpPr>
        <p:grpSpPr bwMode="auto">
          <a:xfrm>
            <a:off x="9227344" y="1142"/>
            <a:ext cx="913073" cy="5143057"/>
            <a:chOff x="12618967" y="5995"/>
            <a:chExt cx="963602" cy="5760972"/>
          </a:xfrm>
        </p:grpSpPr>
        <p:grpSp>
          <p:nvGrpSpPr>
            <p:cNvPr id="1034" name="Group 25"/>
            <p:cNvGrpSpPr>
              <a:grpSpLocks/>
            </p:cNvGrpSpPr>
            <p:nvPr userDrawn="1"/>
          </p:nvGrpSpPr>
          <p:grpSpPr bwMode="auto">
            <a:xfrm rot="5400000">
              <a:off x="11751403" y="873559"/>
              <a:ext cx="2698730" cy="963602"/>
              <a:chOff x="1584344" y="4209060"/>
              <a:chExt cx="2698730" cy="963602"/>
            </a:xfrm>
          </p:grpSpPr>
          <p:sp>
            <p:nvSpPr>
              <p:cNvPr id="19" name="Rectangle 36"/>
              <p:cNvSpPr/>
              <p:nvPr userDrawn="1"/>
            </p:nvSpPr>
            <p:spPr bwMode="auto">
              <a:xfrm>
                <a:off x="1586734" y="4543428"/>
                <a:ext cx="869930" cy="289766"/>
              </a:xfrm>
              <a:prstGeom prst="rect">
                <a:avLst/>
              </a:prstGeom>
              <a:solidFill>
                <a:srgbClr val="D83B01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 err="1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Oragen</a:t>
                </a:r>
                <a:endPara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endParaRP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R:216 G:59 B:1</a:t>
                </a:r>
              </a:p>
            </p:txBody>
          </p:sp>
          <p:sp>
            <p:nvSpPr>
              <p:cNvPr id="20" name="Rectangle 40"/>
              <p:cNvSpPr/>
              <p:nvPr userDrawn="1"/>
            </p:nvSpPr>
            <p:spPr bwMode="auto">
              <a:xfrm>
                <a:off x="2505456" y="4543427"/>
                <a:ext cx="869930" cy="289766"/>
              </a:xfrm>
              <a:prstGeom prst="rect">
                <a:avLst/>
              </a:prstGeom>
              <a:solidFill>
                <a:srgbClr val="0078D7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Blue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R:0 G:120 B:215</a:t>
                </a:r>
              </a:p>
            </p:txBody>
          </p:sp>
          <p:sp>
            <p:nvSpPr>
              <p:cNvPr id="21" name="Rectangle 41"/>
              <p:cNvSpPr/>
              <p:nvPr userDrawn="1"/>
            </p:nvSpPr>
            <p:spPr bwMode="auto">
              <a:xfrm>
                <a:off x="3413144" y="4543426"/>
                <a:ext cx="869930" cy="289766"/>
              </a:xfrm>
              <a:prstGeom prst="rect">
                <a:avLst/>
              </a:prstGeom>
              <a:solidFill>
                <a:srgbClr val="50505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Dark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R:80 G:80 B:80</a:t>
                </a:r>
              </a:p>
            </p:txBody>
          </p:sp>
          <p:sp>
            <p:nvSpPr>
              <p:cNvPr id="22" name="Rectangle 42"/>
              <p:cNvSpPr/>
              <p:nvPr userDrawn="1"/>
            </p:nvSpPr>
            <p:spPr bwMode="auto">
              <a:xfrm>
                <a:off x="2498744" y="4882896"/>
                <a:ext cx="869930" cy="289766"/>
              </a:xfrm>
              <a:prstGeom prst="rect">
                <a:avLst/>
              </a:prstGeom>
              <a:solidFill>
                <a:srgbClr val="FFB9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Yellow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G:185 B:0</a:t>
                </a:r>
              </a:p>
            </p:txBody>
          </p:sp>
          <p:sp>
            <p:nvSpPr>
              <p:cNvPr id="23" name="Rectangle 43"/>
              <p:cNvSpPr/>
              <p:nvPr userDrawn="1"/>
            </p:nvSpPr>
            <p:spPr bwMode="auto">
              <a:xfrm>
                <a:off x="3413144" y="4882895"/>
                <a:ext cx="869930" cy="289766"/>
              </a:xfrm>
              <a:prstGeom prst="rect">
                <a:avLst/>
              </a:prstGeom>
              <a:solidFill>
                <a:srgbClr val="FF8C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Orange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G:140 B:0</a:t>
                </a:r>
              </a:p>
            </p:txBody>
          </p:sp>
          <p:sp>
            <p:nvSpPr>
              <p:cNvPr id="24" name="Rectangle 44"/>
              <p:cNvSpPr/>
              <p:nvPr userDrawn="1"/>
            </p:nvSpPr>
            <p:spPr bwMode="auto">
              <a:xfrm>
                <a:off x="1584344" y="4882896"/>
                <a:ext cx="869930" cy="289766"/>
              </a:xfrm>
              <a:prstGeom prst="rect">
                <a:avLst/>
              </a:prstGeom>
              <a:solidFill>
                <a:srgbClr val="D2D2D2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R:210 G:210 B:210</a:t>
                </a:r>
              </a:p>
            </p:txBody>
          </p:sp>
          <p:sp>
            <p:nvSpPr>
              <p:cNvPr id="25" name="Rectangle 41"/>
              <p:cNvSpPr/>
              <p:nvPr userDrawn="1"/>
            </p:nvSpPr>
            <p:spPr bwMode="auto">
              <a:xfrm>
                <a:off x="3413144" y="4209060"/>
                <a:ext cx="869930" cy="289766"/>
              </a:xfrm>
              <a:prstGeom prst="rect">
                <a:avLst/>
              </a:prstGeom>
              <a:solidFill>
                <a:srgbClr val="DC161E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SJTU RED MAIN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R:220 G:22 B:30</a:t>
                </a:r>
              </a:p>
            </p:txBody>
          </p:sp>
        </p:grpSp>
        <p:sp>
          <p:nvSpPr>
            <p:cNvPr id="14" name="TextBox 27"/>
            <p:cNvSpPr txBox="1"/>
            <p:nvPr userDrawn="1"/>
          </p:nvSpPr>
          <p:spPr>
            <a:xfrm rot="5400000">
              <a:off x="13044203" y="272473"/>
              <a:ext cx="731167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Main colors</a:t>
              </a:r>
            </a:p>
          </p:txBody>
        </p:sp>
        <p:sp>
          <p:nvSpPr>
            <p:cNvPr id="15" name="TextBox 31"/>
            <p:cNvSpPr txBox="1"/>
            <p:nvPr userDrawn="1"/>
          </p:nvSpPr>
          <p:spPr>
            <a:xfrm rot="5400000">
              <a:off x="11985599" y="4242886"/>
              <a:ext cx="2169441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Secondary colors (use only when necessary)</a:t>
              </a:r>
            </a:p>
          </p:txBody>
        </p:sp>
        <p:sp>
          <p:nvSpPr>
            <p:cNvPr id="16" name="Rectangle 21"/>
            <p:cNvSpPr/>
            <p:nvPr userDrawn="1"/>
          </p:nvSpPr>
          <p:spPr bwMode="auto">
            <a:xfrm rot="5400000">
              <a:off x="12328888" y="5187119"/>
              <a:ext cx="869930" cy="289766"/>
            </a:xfrm>
            <a:prstGeom prst="rect">
              <a:avLst/>
            </a:prstGeom>
            <a:solidFill>
              <a:srgbClr val="A800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Red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R:168 G:0 B:0</a:t>
              </a:r>
            </a:p>
          </p:txBody>
        </p:sp>
        <p:sp>
          <p:nvSpPr>
            <p:cNvPr id="17" name="Rectangle 22"/>
            <p:cNvSpPr/>
            <p:nvPr userDrawn="1"/>
          </p:nvSpPr>
          <p:spPr bwMode="auto">
            <a:xfrm rot="5400000">
              <a:off x="12328888" y="3353997"/>
              <a:ext cx="869930" cy="289766"/>
            </a:xfrm>
            <a:prstGeom prst="rect">
              <a:avLst/>
            </a:prstGeom>
            <a:solidFill>
              <a:srgbClr val="00BCF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Light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 G:124 B:16</a:t>
              </a:r>
            </a:p>
          </p:txBody>
        </p:sp>
        <p:sp>
          <p:nvSpPr>
            <p:cNvPr id="18" name="Rectangle 23"/>
            <p:cNvSpPr/>
            <p:nvPr userDrawn="1"/>
          </p:nvSpPr>
          <p:spPr bwMode="auto">
            <a:xfrm rot="5400000">
              <a:off x="12328888" y="4272719"/>
              <a:ext cx="869930" cy="289766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R0 G32 B80</a:t>
              </a:r>
            </a:p>
          </p:txBody>
        </p:sp>
      </p:grpSp>
      <p:pic>
        <p:nvPicPr>
          <p:cNvPr id="1033" name="图片 2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79" y="6293459"/>
            <a:ext cx="17736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3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hdr="0" ftr="0" dt="0"/>
  <p:txStyles>
    <p:titleStyle>
      <a:lvl1pPr algn="ctr" defTabSz="914400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85750" indent="-28575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80000"/>
        <a:buBlip>
          <a:blip r:embed="rId4"/>
        </a:buBlip>
        <a:defRPr sz="1800" b="1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70000"/>
        <a:buBlip>
          <a:blip r:embed="rId4"/>
        </a:buBlip>
        <a:defRPr sz="1500" b="1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60000"/>
        <a:buBlip>
          <a:blip r:embed="rId4"/>
        </a:buBlip>
        <a:defRPr b="1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7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1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2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7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sc.sjtu.edu.cn/s/c0fdf84a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my.sjtu.edu.cn/" TargetMode="Externa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sc.sjtu.edu.cn/f/e38cdb6c?locale=zh" TargetMode="External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ssc.sjtu.edu.cn/s/af80fc90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sc.sjtu.edu.cn/f/e38cdb6c?locale=zh" TargetMode="External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3890682"/>
            <a:ext cx="9144000" cy="192342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年暑期社会实践师生差旅审批系统使用说明</a:t>
            </a:r>
          </a:p>
        </p:txBody>
      </p:sp>
    </p:spTree>
    <p:extLst>
      <p:ext uri="{BB962C8B-B14F-4D97-AF65-F5344CB8AC3E}">
        <p14:creationId xmlns:p14="http://schemas.microsoft.com/office/powerpoint/2010/main" val="1722887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10BB6EE-3983-C84E-8649-1E14F720D26D}"/>
              </a:ext>
            </a:extLst>
          </p:cNvPr>
          <p:cNvSpPr txBox="1"/>
          <p:nvPr/>
        </p:nvSpPr>
        <p:spPr>
          <a:xfrm>
            <a:off x="357972" y="1029858"/>
            <a:ext cx="8428055" cy="1333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审批信息</a:t>
            </a:r>
            <a:r>
              <a:rPr lang="zh-CN" altLang="en-US" sz="2000" b="1" dirty="0"/>
              <a:t>查看</a:t>
            </a:r>
            <a:r>
              <a:rPr lang="zh-CN" altLang="en-US" dirty="0"/>
              <a:t>和</a:t>
            </a:r>
            <a:r>
              <a:rPr lang="zh-CN" altLang="en-US" sz="2000" b="1" dirty="0"/>
              <a:t>修改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dirty="0"/>
              <a:t>如需查看或修改相应信息，请点击以下链接，根据姓名和学号进行查看修改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" altLang="zh-CN" dirty="0">
                <a:hlinkClick r:id="rId2"/>
              </a:rPr>
              <a:t>https://ssc.sjtu.edu.cn/s/c0fdf84a</a:t>
            </a:r>
            <a:endParaRPr lang="en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14300D4-A383-854F-90FC-D1B2E350D83A}"/>
              </a:ext>
            </a:extLst>
          </p:cNvPr>
          <p:cNvSpPr txBox="1">
            <a:spLocks/>
          </p:cNvSpPr>
          <p:nvPr/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学生差旅审批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179068A-9872-CA42-845B-1BD5F743DA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82" y="2767842"/>
            <a:ext cx="4936161" cy="262233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5D472C9-BD85-FE43-A57F-2E85266BD0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0957" y="1992841"/>
            <a:ext cx="3921452" cy="417233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277FC27-40FE-564B-BD8F-9F8B15BE1A8C}"/>
              </a:ext>
            </a:extLst>
          </p:cNvPr>
          <p:cNvSpPr/>
          <p:nvPr/>
        </p:nvSpPr>
        <p:spPr>
          <a:xfrm>
            <a:off x="8303741" y="5918886"/>
            <a:ext cx="482286" cy="246293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35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>
            <a:extLst>
              <a:ext uri="{FF2B5EF4-FFF2-40B4-BE49-F238E27FC236}">
                <a16:creationId xmlns:a16="http://schemas.microsoft.com/office/drawing/2014/main" id="{780D1669-8A23-5040-9201-13E8D1188FCC}"/>
              </a:ext>
            </a:extLst>
          </p:cNvPr>
          <p:cNvSpPr txBox="1">
            <a:spLocks/>
          </p:cNvSpPr>
          <p:nvPr/>
        </p:nvSpPr>
        <p:spPr>
          <a:xfrm>
            <a:off x="654294" y="1445739"/>
            <a:ext cx="7835411" cy="2712859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差旅信息一经填报审批，如无特殊情况，不允许改签改期。如出现特殊情况，需要改签，请教师提前联系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13916175376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走改期审批；请学生联系所在学院团委书记走改期审批。</a:t>
            </a:r>
            <a:endParaRPr lang="en-US" altLang="zh-CN" sz="2800" b="1" dirty="0">
              <a:ln w="0"/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如个人原因改签，相关费用由个人承担。</a:t>
            </a:r>
            <a:endParaRPr lang="en-US" altLang="zh-CN" sz="2800" b="1" dirty="0">
              <a:ln w="0"/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981412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3890682"/>
            <a:ext cx="9144000" cy="192342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年暑期社会实践师生差旅审批系统使用说明</a:t>
            </a:r>
          </a:p>
        </p:txBody>
      </p:sp>
    </p:spTree>
    <p:extLst>
      <p:ext uri="{BB962C8B-B14F-4D97-AF65-F5344CB8AC3E}">
        <p14:creationId xmlns:p14="http://schemas.microsoft.com/office/powerpoint/2010/main" val="590666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>
            <a:extLst>
              <a:ext uri="{FF2B5EF4-FFF2-40B4-BE49-F238E27FC236}">
                <a16:creationId xmlns:a16="http://schemas.microsoft.com/office/drawing/2014/main" id="{264A3D8A-692B-6C47-8249-4C378772F274}"/>
              </a:ext>
            </a:extLst>
          </p:cNvPr>
          <p:cNvSpPr txBox="1">
            <a:spLocks/>
          </p:cNvSpPr>
          <p:nvPr/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系统移植入数字交大平台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D7AD43F-8AFC-9D41-AB50-6DFD9BF958AF}"/>
              </a:ext>
            </a:extLst>
          </p:cNvPr>
          <p:cNvSpPr txBox="1"/>
          <p:nvPr/>
        </p:nvSpPr>
        <p:spPr>
          <a:xfrm>
            <a:off x="2002281" y="2092970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电脑端：</a:t>
            </a:r>
            <a:r>
              <a:rPr lang="en-US" altLang="zh-CN" sz="3200" b="1" dirty="0">
                <a:hlinkClick r:id="rId2"/>
              </a:rPr>
              <a:t>my.sjtu.edu.cn</a:t>
            </a:r>
            <a:endParaRPr lang="zh-CN" altLang="en-US" sz="3200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FAAD987-4B93-764D-9B7F-FEB7AC7CE7F2}"/>
              </a:ext>
            </a:extLst>
          </p:cNvPr>
          <p:cNvSpPr txBox="1"/>
          <p:nvPr/>
        </p:nvSpPr>
        <p:spPr>
          <a:xfrm>
            <a:off x="2002281" y="313661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手机端：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83D1DF4-7671-9746-8326-DF07BFD7BA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22" y="2945470"/>
            <a:ext cx="967059" cy="96705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390C1C2-6ECF-8444-B6D5-189C0E2C9D3E}"/>
              </a:ext>
            </a:extLst>
          </p:cNvPr>
          <p:cNvSpPr txBox="1"/>
          <p:nvPr/>
        </p:nvSpPr>
        <p:spPr>
          <a:xfrm>
            <a:off x="4953410" y="3136611"/>
            <a:ext cx="2143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交我办</a:t>
            </a:r>
            <a:r>
              <a:rPr lang="en-US" altLang="zh-CN" sz="3200" b="1" dirty="0"/>
              <a:t>app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2379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009D220-0EB8-A34E-8BDB-9C2B2B08F4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9486" y="873858"/>
            <a:ext cx="6205027" cy="525096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5" name="标题 2">
            <a:extLst>
              <a:ext uri="{FF2B5EF4-FFF2-40B4-BE49-F238E27FC236}">
                <a16:creationId xmlns:a16="http://schemas.microsoft.com/office/drawing/2014/main" id="{61A266EC-5D78-3347-BC4E-4ACD16456833}"/>
              </a:ext>
            </a:extLst>
          </p:cNvPr>
          <p:cNvSpPr txBox="1">
            <a:spLocks/>
          </p:cNvSpPr>
          <p:nvPr/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电脑端数字交大界面入口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E1A1CE0-462F-0F46-8996-35C93208A74F}"/>
              </a:ext>
            </a:extLst>
          </p:cNvPr>
          <p:cNvSpPr/>
          <p:nvPr/>
        </p:nvSpPr>
        <p:spPr>
          <a:xfrm>
            <a:off x="5556738" y="4210259"/>
            <a:ext cx="1738365" cy="314872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265980E-F468-DF44-B8FA-EBD1D13DCB80}"/>
              </a:ext>
            </a:extLst>
          </p:cNvPr>
          <p:cNvSpPr/>
          <p:nvPr/>
        </p:nvSpPr>
        <p:spPr>
          <a:xfrm>
            <a:off x="3692769" y="4593771"/>
            <a:ext cx="1738365" cy="314872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7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">
            <a:extLst>
              <a:ext uri="{FF2B5EF4-FFF2-40B4-BE49-F238E27FC236}">
                <a16:creationId xmlns:a16="http://schemas.microsoft.com/office/drawing/2014/main" id="{61A266EC-5D78-3347-BC4E-4ACD16456833}"/>
              </a:ext>
            </a:extLst>
          </p:cNvPr>
          <p:cNvSpPr txBox="1">
            <a:spLocks/>
          </p:cNvSpPr>
          <p:nvPr/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手机端交我办界面入口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BBE6D2E-EB1D-6E46-8279-786BAE4E5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15" y="814388"/>
            <a:ext cx="2521807" cy="54578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36F56D-E0E0-034B-8EA7-76382919CD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80" y="814389"/>
            <a:ext cx="2521807" cy="545782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047CAB4-F98A-AF46-9416-F4ED4EDD706E}"/>
              </a:ext>
            </a:extLst>
          </p:cNvPr>
          <p:cNvSpPr/>
          <p:nvPr/>
        </p:nvSpPr>
        <p:spPr>
          <a:xfrm>
            <a:off x="2018779" y="4663017"/>
            <a:ext cx="471463" cy="460525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44A5BF-C6AD-A440-BBAF-E29D1BDE8B23}"/>
              </a:ext>
            </a:extLst>
          </p:cNvPr>
          <p:cNvSpPr/>
          <p:nvPr/>
        </p:nvSpPr>
        <p:spPr>
          <a:xfrm>
            <a:off x="5343359" y="3886870"/>
            <a:ext cx="1247013" cy="581773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B345C17-A753-9344-8870-C72F9D20FABE}"/>
              </a:ext>
            </a:extLst>
          </p:cNvPr>
          <p:cNvSpPr/>
          <p:nvPr/>
        </p:nvSpPr>
        <p:spPr>
          <a:xfrm>
            <a:off x="5343359" y="3305097"/>
            <a:ext cx="1247013" cy="581773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右箭头 16">
            <a:extLst>
              <a:ext uri="{FF2B5EF4-FFF2-40B4-BE49-F238E27FC236}">
                <a16:creationId xmlns:a16="http://schemas.microsoft.com/office/drawing/2014/main" id="{EDFED255-413E-EB44-9471-B124407BEDDA}"/>
              </a:ext>
            </a:extLst>
          </p:cNvPr>
          <p:cNvSpPr/>
          <p:nvPr/>
        </p:nvSpPr>
        <p:spPr>
          <a:xfrm>
            <a:off x="4153829" y="3280315"/>
            <a:ext cx="836341" cy="302014"/>
          </a:xfrm>
          <a:prstGeom prst="rightArrow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8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教师差旅审批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46863E4-91D8-1A43-848E-684CD82AC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318" y="1642765"/>
            <a:ext cx="2258507" cy="225850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55A26FC-4E13-7742-8680-5C308E457046}"/>
              </a:ext>
            </a:extLst>
          </p:cNvPr>
          <p:cNvSpPr txBox="1"/>
          <p:nvPr/>
        </p:nvSpPr>
        <p:spPr>
          <a:xfrm>
            <a:off x="6039324" y="401934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教师差旅审批表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091C5DF-FB6C-1542-8041-9081FC779D10}"/>
              </a:ext>
            </a:extLst>
          </p:cNvPr>
          <p:cNvSpPr txBox="1"/>
          <p:nvPr/>
        </p:nvSpPr>
        <p:spPr>
          <a:xfrm>
            <a:off x="460375" y="1642765"/>
            <a:ext cx="5032147" cy="12874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教师也可通过点击以下链接或扫描右边二维码，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进行表单填写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dirty="0">
                <a:hlinkClick r:id="rId3"/>
              </a:rPr>
              <a:t>https://ssc.sjtu.edu.cn/f/e38cdb6c?locale=zh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916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10BB6EE-3983-C84E-8649-1E14F720D26D}"/>
              </a:ext>
            </a:extLst>
          </p:cNvPr>
          <p:cNvSpPr txBox="1"/>
          <p:nvPr/>
        </p:nvSpPr>
        <p:spPr>
          <a:xfrm>
            <a:off x="357972" y="1029858"/>
            <a:ext cx="8428055" cy="4613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实施实践师生出差审批制度，原则上由学校经费支持的实践项目，均</a:t>
            </a:r>
            <a:r>
              <a:rPr lang="zh-CN" altLang="en-US" b="1" dirty="0"/>
              <a:t>须事前审批报备</a:t>
            </a:r>
            <a:r>
              <a:rPr lang="zh-CN" altLang="en-US" dirty="0"/>
              <a:t>。经审批后，按照学校相关标准和要求予以交通费、住宿费、差旅补贴等方面的支持和保障，</a:t>
            </a:r>
            <a:r>
              <a:rPr lang="zh-CN" altLang="en-US" b="1" dirty="0"/>
              <a:t>原则上，所有社会实践带队教师，均报销差旅费用，发放差旅补贴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请各位老师依实际情况，本着经济、方便、安全的原则，</a:t>
            </a:r>
            <a:r>
              <a:rPr lang="zh-CN" altLang="en-US" b="1" dirty="0"/>
              <a:t>提前一周以上</a:t>
            </a:r>
            <a:r>
              <a:rPr lang="zh-CN" altLang="en-US" dirty="0"/>
              <a:t>，尽可能早的，在学校相应标准内，选择航班、火车和住宿，经审批后，所选交通、住宿由携程相应的旅行社代为预订，</a:t>
            </a:r>
            <a:r>
              <a:rPr lang="zh-CN" altLang="en-US" b="1" dirty="0"/>
              <a:t>无需各位老师垫付</a:t>
            </a:r>
            <a:r>
              <a:rPr lang="zh-CN" altLang="en-US" dirty="0"/>
              <a:t>，由学校统一结算。各位老师根据预订短信，按时出行即可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如乘飞机出行，请</a:t>
            </a:r>
            <a:r>
              <a:rPr lang="zh-CN" altLang="en-US" b="1" dirty="0"/>
              <a:t>保留登机牌</a:t>
            </a:r>
            <a:r>
              <a:rPr lang="zh-CN" altLang="en-US" dirty="0"/>
              <a:t>，作为报销依据，假期结束后交至报销单位，请勿在机场自行打印行程单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乘火车出行，如</a:t>
            </a:r>
            <a:r>
              <a:rPr lang="zh-CN" altLang="en-US" b="1" dirty="0"/>
              <a:t>自行打印火车票</a:t>
            </a:r>
            <a:r>
              <a:rPr lang="zh-CN" altLang="en-US" dirty="0"/>
              <a:t>，请留存交回报销单位，作为报销依据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14300D4-A383-854F-90FC-D1B2E350D83A}"/>
              </a:ext>
            </a:extLst>
          </p:cNvPr>
          <p:cNvSpPr txBox="1">
            <a:spLocks/>
          </p:cNvSpPr>
          <p:nvPr/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教师差旅审批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509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10BB6EE-3983-C84E-8649-1E14F720D26D}"/>
              </a:ext>
            </a:extLst>
          </p:cNvPr>
          <p:cNvSpPr txBox="1"/>
          <p:nvPr/>
        </p:nvSpPr>
        <p:spPr>
          <a:xfrm>
            <a:off x="357972" y="1029858"/>
            <a:ext cx="8428055" cy="1749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审批信息</a:t>
            </a:r>
            <a:r>
              <a:rPr lang="zh-CN" altLang="en-US" sz="2000" b="1" dirty="0"/>
              <a:t>查看</a:t>
            </a:r>
            <a:r>
              <a:rPr lang="zh-CN" altLang="en-US" dirty="0"/>
              <a:t>和</a:t>
            </a:r>
            <a:r>
              <a:rPr lang="zh-CN" altLang="en-US" sz="2000" b="1" dirty="0"/>
              <a:t>修改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dirty="0"/>
              <a:t>如需查看或修改相应信息，请点击以下链接，根据姓名和工号进行查看修改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" altLang="zh-CN" dirty="0">
                <a:hlinkClick r:id="rId2"/>
              </a:rPr>
              <a:t>https://ssc.sjtu.edu.cn/s/af80fc90</a:t>
            </a:r>
            <a:endParaRPr lang="en" altLang="zh-CN" dirty="0"/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14300D4-A383-854F-90FC-D1B2E350D83A}"/>
              </a:ext>
            </a:extLst>
          </p:cNvPr>
          <p:cNvSpPr txBox="1">
            <a:spLocks/>
          </p:cNvSpPr>
          <p:nvPr/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教师差旅审批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179068A-9872-CA42-845B-1BD5F743DA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" y="2631698"/>
            <a:ext cx="4936161" cy="28946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5D472C9-BD85-FE43-A57F-2E85266BD0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049" y="1992841"/>
            <a:ext cx="3943268" cy="417233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277FC27-40FE-564B-BD8F-9F8B15BE1A8C}"/>
              </a:ext>
            </a:extLst>
          </p:cNvPr>
          <p:cNvSpPr/>
          <p:nvPr/>
        </p:nvSpPr>
        <p:spPr>
          <a:xfrm>
            <a:off x="8303741" y="5918886"/>
            <a:ext cx="482286" cy="246293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学生差旅审批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46863E4-91D8-1A43-848E-684CD82AC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0318" y="1642765"/>
            <a:ext cx="2258507" cy="225850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55A26FC-4E13-7742-8680-5C308E457046}"/>
              </a:ext>
            </a:extLst>
          </p:cNvPr>
          <p:cNvSpPr txBox="1"/>
          <p:nvPr/>
        </p:nvSpPr>
        <p:spPr>
          <a:xfrm>
            <a:off x="6039324" y="401934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学生差旅审批表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091C5DF-FB6C-1542-8041-9081FC779D10}"/>
              </a:ext>
            </a:extLst>
          </p:cNvPr>
          <p:cNvSpPr txBox="1"/>
          <p:nvPr/>
        </p:nvSpPr>
        <p:spPr>
          <a:xfrm>
            <a:off x="460375" y="1642765"/>
            <a:ext cx="5032147" cy="12874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教师也可通过点击以下链接或扫描右边二维码，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进行表单填写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dirty="0">
                <a:hlinkClick r:id="rId3"/>
              </a:rPr>
              <a:t>https://ssc.sjtu.edu.cn/f/e38cdb6c?locale=zh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542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10BB6EE-3983-C84E-8649-1E14F720D26D}"/>
              </a:ext>
            </a:extLst>
          </p:cNvPr>
          <p:cNvSpPr txBox="1"/>
          <p:nvPr/>
        </p:nvSpPr>
        <p:spPr>
          <a:xfrm>
            <a:off x="357972" y="1029858"/>
            <a:ext cx="8428055" cy="4613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实施学生出差审批制度，原则上由学校经费支持的实践项目，均</a:t>
            </a:r>
            <a:r>
              <a:rPr lang="zh-CN" altLang="en-US" b="1" dirty="0"/>
              <a:t>须事前审批报备</a:t>
            </a:r>
            <a:r>
              <a:rPr lang="zh-CN" altLang="en-US" dirty="0"/>
              <a:t>。经审批后，按照学校相关标准和要求予以交通费、住宿费、差旅补贴等方面的支持和保障。需要注意的是，请同学们认真核算，全部实践团成员的交通、住宿费用总额是否在学校支持的实践经费预算内。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请同学依实际情况，本着经济、方便、安全的原则，</a:t>
            </a:r>
            <a:r>
              <a:rPr lang="zh-CN" altLang="en-US" b="1" dirty="0"/>
              <a:t>提前一周以上</a:t>
            </a:r>
            <a:r>
              <a:rPr lang="zh-CN" altLang="en-US" dirty="0"/>
              <a:t>，尽可能早的，在学校相应标准内，选择航班、火车和住宿，经审批后，所选交通、住宿由携程相应的旅行社代为预订，</a:t>
            </a:r>
            <a:r>
              <a:rPr lang="zh-CN" altLang="en-US" b="1" dirty="0"/>
              <a:t>无需各位同学垫付</a:t>
            </a:r>
            <a:r>
              <a:rPr lang="zh-CN" altLang="en-US" dirty="0"/>
              <a:t>，由学校统一结算。各位同学根据预订短信，按时出行即可。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如乘飞机出行，请</a:t>
            </a:r>
            <a:r>
              <a:rPr lang="zh-CN" altLang="en-US" b="1" dirty="0"/>
              <a:t>保留登机牌</a:t>
            </a:r>
            <a:r>
              <a:rPr lang="zh-CN" altLang="en-US" dirty="0"/>
              <a:t>，作为报销依据，假期结束后交至报销单位，请勿在机场自行打印行程单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乘火车出行，如</a:t>
            </a:r>
            <a:r>
              <a:rPr lang="zh-CN" altLang="en-US" b="1" dirty="0"/>
              <a:t>自行打印火车票</a:t>
            </a:r>
            <a:r>
              <a:rPr lang="zh-CN" altLang="en-US" dirty="0"/>
              <a:t>，请留存交回报销单位，作为报销依据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14300D4-A383-854F-90FC-D1B2E350D83A}"/>
              </a:ext>
            </a:extLst>
          </p:cNvPr>
          <p:cNvSpPr txBox="1">
            <a:spLocks/>
          </p:cNvSpPr>
          <p:nvPr/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学生差旅审批</a:t>
            </a:r>
          </a:p>
        </p:txBody>
      </p:sp>
    </p:spTree>
    <p:extLst>
      <p:ext uri="{BB962C8B-B14F-4D97-AF65-F5344CB8AC3E}">
        <p14:creationId xmlns:p14="http://schemas.microsoft.com/office/powerpoint/2010/main" val="3565975793"/>
      </p:ext>
    </p:extLst>
  </p:cSld>
  <p:clrMapOvr>
    <a:masterClrMapping/>
  </p:clrMapOvr>
</p:sld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16-VI主题" id="{5AE3302E-EAD3-4AF6-9B05-44D5CA6E31FB}" vid="{55D1CDEE-FEEF-4D3E-ACCF-BFCE645E4B05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自定义设计方案">
  <a:themeElements>
    <a:clrScheme name="自定义 5">
      <a:dk1>
        <a:srgbClr val="A80000"/>
      </a:dk1>
      <a:lt1>
        <a:srgbClr val="FFFFFF"/>
      </a:lt1>
      <a:dk2>
        <a:srgbClr val="000000"/>
      </a:dk2>
      <a:lt2>
        <a:srgbClr val="E7E6E6"/>
      </a:lt2>
      <a:accent1>
        <a:srgbClr val="1B1C21"/>
      </a:accent1>
      <a:accent2>
        <a:srgbClr val="44546A"/>
      </a:accent2>
      <a:accent3>
        <a:srgbClr val="1F4D78"/>
      </a:accent3>
      <a:accent4>
        <a:srgbClr val="A80000"/>
      </a:accent4>
      <a:accent5>
        <a:srgbClr val="FFC000"/>
      </a:accent5>
      <a:accent6>
        <a:srgbClr val="A5A5A5"/>
      </a:accent6>
      <a:hlink>
        <a:srgbClr val="196E7D"/>
      </a:hlink>
      <a:folHlink>
        <a:srgbClr val="960F1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光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9050" cmpd="sng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演示文稿2" id="{22092B66-1410-4472-A2A1-9273F2975C60}" vid="{CD155F2F-A644-4B22-96EF-B0E4D178AC9A}"/>
    </a:ext>
  </a:extLst>
</a:theme>
</file>

<file path=ppt/theme/theme4.xml><?xml version="1.0" encoding="utf-8"?>
<a:theme xmlns:a="http://schemas.openxmlformats.org/drawingml/2006/main" name="9_自定义设计方案">
  <a:themeElements>
    <a:clrScheme name="自定义 5">
      <a:dk1>
        <a:srgbClr val="A80000"/>
      </a:dk1>
      <a:lt1>
        <a:srgbClr val="FFFFFF"/>
      </a:lt1>
      <a:dk2>
        <a:srgbClr val="000000"/>
      </a:dk2>
      <a:lt2>
        <a:srgbClr val="E7E6E6"/>
      </a:lt2>
      <a:accent1>
        <a:srgbClr val="1B1C21"/>
      </a:accent1>
      <a:accent2>
        <a:srgbClr val="44546A"/>
      </a:accent2>
      <a:accent3>
        <a:srgbClr val="1F4D78"/>
      </a:accent3>
      <a:accent4>
        <a:srgbClr val="A80000"/>
      </a:accent4>
      <a:accent5>
        <a:srgbClr val="FFC000"/>
      </a:accent5>
      <a:accent6>
        <a:srgbClr val="A5A5A5"/>
      </a:accent6>
      <a:hlink>
        <a:srgbClr val="196E7D"/>
      </a:hlink>
      <a:folHlink>
        <a:srgbClr val="960F1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光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9050" cmpd="sng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演示文稿2" id="{22092B66-1410-4472-A2A1-9273F2975C60}" vid="{CD155F2F-A644-4B22-96EF-B0E4D178AC9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14280</TotalTime>
  <Words>689</Words>
  <Application>Microsoft Office PowerPoint</Application>
  <PresentationFormat>全屏显示(4:3)</PresentationFormat>
  <Paragraphs>42</Paragraphs>
  <Slides>12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等线</vt:lpstr>
      <vt:lpstr>等线 Light</vt:lpstr>
      <vt:lpstr>微软雅黑</vt:lpstr>
      <vt:lpstr>Arial</vt:lpstr>
      <vt:lpstr>Calibri</vt:lpstr>
      <vt:lpstr>Segoe UI</vt:lpstr>
      <vt:lpstr>2016-VI主题</vt:lpstr>
      <vt:lpstr>自定义设计方案</vt:lpstr>
      <vt:lpstr>8_自定义设计方案</vt:lpstr>
      <vt:lpstr>9_自定义设计方案</vt:lpstr>
      <vt:lpstr>2020年暑期社会实践师生差旅审批系统使用说明</vt:lpstr>
      <vt:lpstr>PowerPoint 演示文稿</vt:lpstr>
      <vt:lpstr>PowerPoint 演示文稿</vt:lpstr>
      <vt:lpstr>PowerPoint 演示文稿</vt:lpstr>
      <vt:lpstr>1. 教师差旅审批</vt:lpstr>
      <vt:lpstr>PowerPoint 演示文稿</vt:lpstr>
      <vt:lpstr>PowerPoint 演示文稿</vt:lpstr>
      <vt:lpstr>2. 学生差旅审批</vt:lpstr>
      <vt:lpstr>PowerPoint 演示文稿</vt:lpstr>
      <vt:lpstr>PowerPoint 演示文稿</vt:lpstr>
      <vt:lpstr>PowerPoint 演示文稿</vt:lpstr>
      <vt:lpstr>2020年暑期社会实践师生差旅审批系统使用说明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Windows User</cp:lastModifiedBy>
  <cp:revision>383</cp:revision>
  <dcterms:created xsi:type="dcterms:W3CDTF">2016-01-21T16:32:22Z</dcterms:created>
  <dcterms:modified xsi:type="dcterms:W3CDTF">2020-06-08T02:49:23Z</dcterms:modified>
</cp:coreProperties>
</file>